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342" r:id="rId4"/>
    <p:sldId id="258" r:id="rId5"/>
    <p:sldId id="259" r:id="rId6"/>
    <p:sldId id="409" r:id="rId7"/>
    <p:sldId id="399" r:id="rId8"/>
    <p:sldId id="400" r:id="rId9"/>
    <p:sldId id="401" r:id="rId10"/>
    <p:sldId id="402" r:id="rId11"/>
    <p:sldId id="403" r:id="rId12"/>
    <p:sldId id="404" r:id="rId13"/>
    <p:sldId id="405" r:id="rId14"/>
    <p:sldId id="406" r:id="rId15"/>
    <p:sldId id="407" r:id="rId16"/>
    <p:sldId id="410" r:id="rId17"/>
    <p:sldId id="411" r:id="rId18"/>
    <p:sldId id="267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0189" autoAdjust="0"/>
  </p:normalViewPr>
  <p:slideViewPr>
    <p:cSldViewPr snapToGrid="0" snapToObjects="1">
      <p:cViewPr>
        <p:scale>
          <a:sx n="100" d="100"/>
          <a:sy n="100" d="100"/>
        </p:scale>
        <p:origin x="-1344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00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5D41C8-0A92-DD47-AB00-F0EFFD66679B}" type="datetimeFigureOut">
              <a:rPr lang="en-US" smtClean="0"/>
              <a:t>11/15/11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AB357A-3C6D-9E43-AB07-807CDFEA83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402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8675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Break – 8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574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589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86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20 -</a:t>
            </a:r>
            <a:r>
              <a:rPr lang="en-US" baseline="0" dirty="0" smtClean="0"/>
              <a:t> 30</a:t>
            </a:r>
            <a:r>
              <a:rPr lang="en-US" dirty="0" smtClean="0"/>
              <a:t>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80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Break – 8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57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/photos/chunter01/6331005348/sizes/l/in/</a:t>
            </a:r>
            <a:r>
              <a:rPr lang="en-US" dirty="0" err="1" smtClean="0"/>
              <a:t>photostream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00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wildaboutburnley</a:t>
            </a:r>
            <a:r>
              <a:rPr lang="en-US" dirty="0" smtClean="0"/>
              <a:t>/329910656/sizes/z/in/</a:t>
            </a:r>
            <a:r>
              <a:rPr lang="en-US" dirty="0" err="1" smtClean="0"/>
              <a:t>photostream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18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villes</a:t>
            </a:r>
            <a:r>
              <a:rPr lang="en-US" dirty="0" smtClean="0"/>
              <a:t>/2885282987/sizes/l/in/</a:t>
            </a:r>
            <a:r>
              <a:rPr lang="en-US" dirty="0" err="1" smtClean="0"/>
              <a:t>photostream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4799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/photos/martie1swart/6191496007/sizes/z/in/</a:t>
            </a:r>
            <a:r>
              <a:rPr lang="en-US" dirty="0" err="1" smtClean="0"/>
              <a:t>photostream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56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mlukesh</a:t>
            </a:r>
            <a:r>
              <a:rPr lang="en-US" dirty="0" smtClean="0"/>
              <a:t>/6319891949/sizes/l/in/</a:t>
            </a:r>
            <a:r>
              <a:rPr lang="en-US" dirty="0" err="1" smtClean="0"/>
              <a:t>photostream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AB357A-3C6D-9E43-AB07-807CDFEA83A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177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marL="274320" indent="-274320">
              <a:buFont typeface="Wingdings" charset="2"/>
              <a:buChar char="v"/>
              <a:defRPr/>
            </a:lvl1pPr>
            <a:lvl2pPr marL="640080" indent="-274320">
              <a:buFont typeface="Wingdings" charset="2"/>
              <a:buChar char="v"/>
              <a:defRPr/>
            </a:lvl2pPr>
            <a:lvl3pPr marL="914400" indent="-228600">
              <a:buFont typeface="Wingdings" charset="2"/>
              <a:buChar char="v"/>
              <a:defRPr/>
            </a:lvl3pPr>
            <a:lvl4pPr marL="1280160" indent="-228600">
              <a:buFont typeface="Wingdings" charset="2"/>
              <a:buChar char="v"/>
              <a:defRPr/>
            </a:lvl4pPr>
            <a:lvl5pPr marL="1645920" indent="-228600">
              <a:buFont typeface="Wingdings" charset="2"/>
              <a:buChar char="v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>
            <a:lvl1pPr marL="274320" indent="-274320">
              <a:buFont typeface="Wingdings" charset="2"/>
              <a:buChar char="v"/>
              <a:defRPr/>
            </a:lvl1pPr>
            <a:lvl2pPr marL="640080" indent="-274320">
              <a:buFont typeface="Wingdings" charset="2"/>
              <a:buChar char="v"/>
              <a:defRPr/>
            </a:lvl2pPr>
            <a:lvl3pPr marL="914400" indent="-228600">
              <a:buFont typeface="Wingdings" charset="2"/>
              <a:buChar char="v"/>
              <a:defRPr/>
            </a:lvl3pPr>
            <a:lvl4pPr marL="1280160" indent="-228600">
              <a:buFont typeface="Wingdings" charset="2"/>
              <a:buChar char="v"/>
              <a:defRPr/>
            </a:lvl4pPr>
            <a:lvl5pPr marL="1645920" indent="-228600">
              <a:buFont typeface="Wingdings" charset="2"/>
              <a:buChar char="v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4320" indent="-274320">
              <a:buFont typeface="Wingdings" charset="2"/>
              <a:buChar char="v"/>
              <a:defRPr/>
            </a:lvl1pPr>
            <a:lvl2pPr marL="640080" indent="-274320">
              <a:buFont typeface="Wingdings" charset="2"/>
              <a:buChar char="v"/>
              <a:defRPr/>
            </a:lvl2pPr>
            <a:lvl3pPr marL="914400" indent="-228600">
              <a:buFont typeface="Wingdings" charset="2"/>
              <a:buChar char="v"/>
              <a:defRPr/>
            </a:lvl3pPr>
            <a:lvl4pPr marL="1280160" indent="-228600">
              <a:buFont typeface="Wingdings" charset="2"/>
              <a:buChar char="v"/>
              <a:defRPr/>
            </a:lvl4pPr>
            <a:lvl5pPr marL="1645920" indent="-228600">
              <a:buFont typeface="Wingdings" charset="2"/>
              <a:buChar char="v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>
            <a:lvl1pPr marL="274320" indent="-274320">
              <a:buFont typeface="Wingdings" charset="2"/>
              <a:buChar char="v"/>
              <a:defRPr/>
            </a:lvl1pPr>
            <a:lvl2pPr marL="640080" indent="-274320">
              <a:buFont typeface="Wingdings" charset="2"/>
              <a:buChar char="v"/>
              <a:defRPr/>
            </a:lvl2pPr>
            <a:lvl3pPr marL="914400" indent="-228600">
              <a:buFont typeface="Wingdings" charset="2"/>
              <a:buChar char="v"/>
              <a:defRPr/>
            </a:lvl3pPr>
            <a:lvl4pPr marL="1280160" indent="-228600">
              <a:buFont typeface="Wingdings" charset="2"/>
              <a:buChar char="v"/>
              <a:defRPr/>
            </a:lvl4pPr>
            <a:lvl5pPr marL="1645920" indent="-228600">
              <a:buFont typeface="Wingdings" charset="2"/>
              <a:buChar char="v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>
            <a:lvl1pPr marL="274320" indent="-274320">
              <a:buFont typeface="Wingdings" charset="2"/>
              <a:buChar char="v"/>
              <a:defRPr/>
            </a:lvl1pPr>
            <a:lvl2pPr marL="640080" indent="-274320">
              <a:buFont typeface="Wingdings" charset="2"/>
              <a:buChar char="v"/>
              <a:defRPr/>
            </a:lvl2pPr>
            <a:lvl3pPr marL="914400" indent="-228600">
              <a:buFont typeface="Wingdings" charset="2"/>
              <a:buChar char="v"/>
              <a:defRPr/>
            </a:lvl3pPr>
            <a:lvl4pPr marL="1280160" indent="-228600">
              <a:buFont typeface="Wingdings" charset="2"/>
              <a:buChar char="v"/>
              <a:defRPr/>
            </a:lvl4pPr>
            <a:lvl5pPr marL="1645920" indent="-228600">
              <a:buFont typeface="Wingdings" charset="2"/>
              <a:buChar char="v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68948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1614322"/>
            <a:ext cx="2939521" cy="53621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1614321"/>
            <a:ext cx="2944368" cy="53801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302933"/>
            <a:ext cx="3227832" cy="3421211"/>
          </a:xfrm>
        </p:spPr>
        <p:txBody>
          <a:bodyPr/>
          <a:lstStyle>
            <a:lvl1pPr marL="274320" indent="-274320">
              <a:buFont typeface="Wingdings" charset="2"/>
              <a:buChar char="v"/>
              <a:defRPr/>
            </a:lvl1pPr>
            <a:lvl2pPr marL="640080" indent="-274320">
              <a:buFont typeface="Wingdings" charset="2"/>
              <a:buChar char="v"/>
              <a:defRPr/>
            </a:lvl2pPr>
            <a:lvl3pPr marL="914400" indent="-228600">
              <a:buFont typeface="Wingdings" charset="2"/>
              <a:buChar char="v"/>
              <a:defRPr/>
            </a:lvl3pPr>
            <a:lvl4pPr marL="1280160" indent="-228600">
              <a:buFont typeface="Wingdings" charset="2"/>
              <a:buChar char="v"/>
              <a:defRPr/>
            </a:lvl4pPr>
            <a:lvl5pPr marL="1645920" indent="-228600">
              <a:buFont typeface="Wingdings" charset="2"/>
              <a:buChar char="v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303378"/>
            <a:ext cx="3227832" cy="3421211"/>
          </a:xfrm>
        </p:spPr>
        <p:txBody>
          <a:bodyPr/>
          <a:lstStyle>
            <a:lvl1pPr marL="274320" indent="-274320">
              <a:buFont typeface="Wingdings" charset="2"/>
              <a:buChar char="v"/>
              <a:defRPr/>
            </a:lvl1pPr>
            <a:lvl2pPr marL="640080" indent="-274320">
              <a:buFont typeface="Wingdings" charset="2"/>
              <a:buChar char="v"/>
              <a:defRPr/>
            </a:lvl2pPr>
            <a:lvl3pPr marL="914400" indent="-228600">
              <a:buFont typeface="Wingdings" charset="2"/>
              <a:buChar char="v"/>
              <a:defRPr/>
            </a:lvl3pPr>
            <a:lvl4pPr marL="1280160" indent="-228600">
              <a:buFont typeface="Wingdings" charset="2"/>
              <a:buChar char="v"/>
              <a:defRPr/>
            </a:lvl4pPr>
            <a:lvl5pPr marL="1645920" indent="-228600">
              <a:buFont typeface="Wingdings" charset="2"/>
              <a:buChar char="v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 marL="274320" indent="-274320">
              <a:buFont typeface="Wingdings" charset="2"/>
              <a:buChar char="v"/>
              <a:defRPr sz="2200"/>
            </a:lvl1pPr>
            <a:lvl2pPr marL="640080" indent="-274320">
              <a:buFont typeface="Wingdings" charset="2"/>
              <a:buChar char="v"/>
              <a:defRPr sz="2000"/>
            </a:lvl2pPr>
            <a:lvl3pPr marL="914400" indent="-228600">
              <a:buFont typeface="Wingdings" charset="2"/>
              <a:buChar char="v"/>
              <a:defRPr sz="1800"/>
            </a:lvl3pPr>
            <a:lvl4pPr marL="1280160" indent="-228600">
              <a:buFont typeface="Wingdings" charset="2"/>
              <a:buChar char="v"/>
              <a:defRPr sz="1600"/>
            </a:lvl4pPr>
            <a:lvl5pPr marL="1645920" indent="-228600">
              <a:buFont typeface="Wingdings" charset="2"/>
              <a:buChar char="v"/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B7C3F878-F5E8-489B-AC8A-64F2A7E22C28}" type="datetimeFigureOut">
              <a:rPr lang="en-US" smtClean="0"/>
              <a:pPr/>
              <a:t>11/15/11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3.jpeg"/><Relationship Id="rId1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B7C3F878-F5E8-489B-AC8A-64F2A7E22C28}" type="datetimeFigureOut">
              <a:rPr lang="en-US" smtClean="0"/>
              <a:pPr/>
              <a:t>11/15/11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651FC063-5EA9-49AF-AFAF-D68C9E82B23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57200" indent="-4572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Wingdings" charset="2"/>
        <a:buChar char="v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4572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Wingdings" charset="2"/>
        <a:buChar char="v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4572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Wingdings" charset="2"/>
        <a:buChar char="v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94460" indent="-3429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Wingdings" charset="2"/>
        <a:buChar char="v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0220" indent="-3429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Wingdings" charset="2"/>
        <a:buChar char="v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myob.com.au/" TargetMode="External"/><Relationship Id="rId4" Type="http://schemas.openxmlformats.org/officeDocument/2006/relationships/hyperlink" Target="http://www.blackbookmag.com/guides/chicago" TargetMode="External"/><Relationship Id="rId5" Type="http://schemas.openxmlformats.org/officeDocument/2006/relationships/hyperlink" Target="http://www.veer.com/" TargetMode="Externa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-s.com/" TargetMode="External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2" Type="http://schemas.openxmlformats.org/officeDocument/2006/relationships/hyperlink" Target="http://store.apple.com/u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l.dropbox.com/u/41609448/art329/slides/classten/usiouxfallsedu.zip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mtebow.com/" TargetMode="External"/><Relationship Id="rId4" Type="http://schemas.openxmlformats.org/officeDocument/2006/relationships/hyperlink" Target="http://www.converse.com/" TargetMode="External"/><Relationship Id="rId5" Type="http://schemas.openxmlformats.org/officeDocument/2006/relationships/hyperlink" Target="http://rawkes.com/" TargetMode="External"/><Relationship Id="rId6" Type="http://schemas.openxmlformats.org/officeDocument/2006/relationships/hyperlink" Target="http://two24studios.com/" TargetMode="External"/><Relationship Id="rId7" Type="http://schemas.openxmlformats.org/officeDocument/2006/relationships/hyperlink" Target="http://blogs.adobe.com/conversations/2011/11/flash-focu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Class 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Smart Navigation</a:t>
            </a:r>
          </a:p>
        </p:txBody>
      </p:sp>
    </p:spTree>
    <p:extLst>
      <p:ext uri="{BB962C8B-B14F-4D97-AF65-F5344CB8AC3E}">
        <p14:creationId xmlns:p14="http://schemas.microsoft.com/office/powerpoint/2010/main" val="855943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HTML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&lt;</a:t>
            </a:r>
            <a:r>
              <a:rPr lang="en-US" sz="2000" dirty="0" err="1">
                <a:latin typeface="Courier New"/>
                <a:cs typeface="Courier New"/>
              </a:rPr>
              <a:t>ul</a:t>
            </a:r>
            <a:r>
              <a:rPr lang="en-US" sz="2000" dirty="0">
                <a:latin typeface="Courier New"/>
                <a:cs typeface="Courier New"/>
              </a:rPr>
              <a:t> id="navigation"</a:t>
            </a:r>
            <a:r>
              <a:rPr lang="en-US" sz="2000" dirty="0" smtClean="0">
                <a:latin typeface="Courier New"/>
                <a:cs typeface="Courier New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smtClean="0">
                <a:latin typeface="Courier New"/>
                <a:cs typeface="Courier New"/>
              </a:rPr>
              <a:t>&lt;</a:t>
            </a:r>
            <a:r>
              <a:rPr lang="en-US" sz="2000" dirty="0">
                <a:latin typeface="Courier New"/>
                <a:cs typeface="Courier New"/>
              </a:rPr>
              <a:t>li&gt;&lt;a class="active" title="Home" </a:t>
            </a:r>
            <a:r>
              <a:rPr lang="en-US" sz="2000" dirty="0" err="1">
                <a:latin typeface="Courier New"/>
                <a:cs typeface="Courier New"/>
              </a:rPr>
              <a:t>href</a:t>
            </a:r>
            <a:r>
              <a:rPr lang="en-US" sz="2000" dirty="0">
                <a:latin typeface="Courier New"/>
                <a:cs typeface="Courier New"/>
              </a:rPr>
              <a:t>=</a:t>
            </a:r>
            <a:r>
              <a:rPr lang="en-US" sz="2000" dirty="0" smtClean="0">
                <a:latin typeface="Courier New"/>
                <a:cs typeface="Courier New"/>
              </a:rPr>
              <a:t>"/"</a:t>
            </a:r>
            <a:r>
              <a:rPr lang="en-US" sz="2000" dirty="0">
                <a:latin typeface="Courier New"/>
                <a:cs typeface="Courier New"/>
              </a:rPr>
              <a:t>&gt;Home&lt;/a&gt;&lt;/li</a:t>
            </a:r>
            <a:r>
              <a:rPr lang="en-US" sz="2000" dirty="0" smtClean="0">
                <a:latin typeface="Courier New"/>
                <a:cs typeface="Courier New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smtClean="0">
                <a:latin typeface="Courier New"/>
                <a:cs typeface="Courier New"/>
              </a:rPr>
              <a:t>&lt;</a:t>
            </a:r>
            <a:r>
              <a:rPr lang="en-US" sz="2000" dirty="0">
                <a:latin typeface="Courier New"/>
                <a:cs typeface="Courier New"/>
              </a:rPr>
              <a:t>li&gt;&lt;a title="My Blog" </a:t>
            </a:r>
            <a:r>
              <a:rPr lang="en-US" sz="2000" dirty="0" err="1">
                <a:latin typeface="Courier New"/>
                <a:cs typeface="Courier New"/>
              </a:rPr>
              <a:t>href</a:t>
            </a:r>
            <a:r>
              <a:rPr lang="en-US" sz="2000" dirty="0">
                <a:latin typeface="Courier New"/>
                <a:cs typeface="Courier New"/>
              </a:rPr>
              <a:t>="/blog/"&gt;Blog&lt;/a&gt;&lt;/li&gt;</a:t>
            </a:r>
            <a:br>
              <a:rPr lang="en-US" sz="2000" dirty="0">
                <a:latin typeface="Courier New"/>
                <a:cs typeface="Courier New"/>
              </a:rPr>
            </a:br>
            <a:r>
              <a:rPr lang="en-US" sz="2000" dirty="0" smtClean="0">
                <a:latin typeface="Courier New"/>
                <a:cs typeface="Courier New"/>
              </a:rPr>
              <a:t>	&lt;</a:t>
            </a:r>
            <a:r>
              <a:rPr lang="en-US" sz="2000" dirty="0">
                <a:latin typeface="Courier New"/>
                <a:cs typeface="Courier New"/>
              </a:rPr>
              <a:t>li&gt;&lt;a title="My Portfolio" </a:t>
            </a:r>
            <a:r>
              <a:rPr lang="en-US" sz="2000" dirty="0" err="1">
                <a:latin typeface="Courier New"/>
                <a:cs typeface="Courier New"/>
              </a:rPr>
              <a:t>href</a:t>
            </a:r>
            <a:r>
              <a:rPr lang="en-US" sz="2000" dirty="0">
                <a:latin typeface="Courier New"/>
                <a:cs typeface="Courier New"/>
              </a:rPr>
              <a:t>=</a:t>
            </a:r>
            <a:r>
              <a:rPr lang="en-US" sz="2000" dirty="0" smtClean="0">
                <a:latin typeface="Courier New"/>
                <a:cs typeface="Courier New"/>
              </a:rPr>
              <a:t>"/portfolio/"</a:t>
            </a:r>
            <a:r>
              <a:rPr lang="en-US" sz="2000" dirty="0">
                <a:latin typeface="Courier New"/>
                <a:cs typeface="Courier New"/>
              </a:rPr>
              <a:t>&gt;Portfolio&lt;/a&gt;&lt;/li</a:t>
            </a:r>
            <a:r>
              <a:rPr lang="en-US" sz="2000" dirty="0" smtClean="0">
                <a:latin typeface="Courier New"/>
                <a:cs typeface="Courier New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	</a:t>
            </a:r>
            <a:r>
              <a:rPr lang="en-US" sz="2000" dirty="0" smtClean="0">
                <a:latin typeface="Courier New"/>
                <a:cs typeface="Courier New"/>
              </a:rPr>
              <a:t>&lt;</a:t>
            </a:r>
            <a:r>
              <a:rPr lang="en-US" sz="2000" dirty="0">
                <a:latin typeface="Courier New"/>
                <a:cs typeface="Courier New"/>
              </a:rPr>
              <a:t>li&gt;&lt;a title="Contact us</a:t>
            </a:r>
            <a:r>
              <a:rPr lang="en-US" sz="2000" dirty="0" smtClean="0">
                <a:latin typeface="Courier New"/>
                <a:cs typeface="Courier New"/>
              </a:rPr>
              <a:t>" </a:t>
            </a:r>
            <a:r>
              <a:rPr lang="en-US" sz="2000" dirty="0" err="1" smtClean="0">
                <a:latin typeface="Courier New"/>
                <a:cs typeface="Courier New"/>
              </a:rPr>
              <a:t>href</a:t>
            </a:r>
            <a:r>
              <a:rPr lang="en-US" sz="2000" dirty="0">
                <a:latin typeface="Courier New"/>
                <a:cs typeface="Courier New"/>
              </a:rPr>
              <a:t>=</a:t>
            </a:r>
            <a:r>
              <a:rPr lang="en-US" sz="2000" dirty="0" smtClean="0">
                <a:latin typeface="Courier New"/>
                <a:cs typeface="Courier New"/>
              </a:rPr>
              <a:t>"/contact/"</a:t>
            </a:r>
            <a:r>
              <a:rPr lang="en-US" sz="2000" dirty="0">
                <a:latin typeface="Courier New"/>
                <a:cs typeface="Courier New"/>
              </a:rPr>
              <a:t>&gt;Contact&lt;/a&gt;&lt;/li</a:t>
            </a:r>
            <a:r>
              <a:rPr lang="en-US" sz="2000" dirty="0" smtClean="0">
                <a:latin typeface="Courier New"/>
                <a:cs typeface="Courier New"/>
              </a:rPr>
              <a:t>&gt;</a:t>
            </a:r>
            <a:endParaRPr lang="en-US" sz="20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000" dirty="0">
                <a:latin typeface="Courier New"/>
                <a:cs typeface="Courier New"/>
              </a:rPr>
              <a:t>&lt;/</a:t>
            </a:r>
            <a:r>
              <a:rPr lang="en-US" sz="2000" dirty="0" err="1">
                <a:latin typeface="Courier New"/>
                <a:cs typeface="Courier New"/>
              </a:rPr>
              <a:t>ul</a:t>
            </a:r>
            <a:r>
              <a:rPr lang="en-US" sz="2000" dirty="0" smtClean="0">
                <a:latin typeface="Courier New"/>
                <a:cs typeface="Courier New"/>
              </a:rPr>
              <a:t>&gt;</a:t>
            </a:r>
            <a:endParaRPr lang="en-US" sz="20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20426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Horizontally-tabbed N</a:t>
            </a:r>
            <a:r>
              <a:rPr lang="en-US" dirty="0" smtClean="0"/>
              <a:t>avigation</a:t>
            </a:r>
            <a:endParaRPr lang="en-US" dirty="0"/>
          </a:p>
        </p:txBody>
      </p:sp>
      <p:pic>
        <p:nvPicPr>
          <p:cNvPr id="7" name="Content Placeholder 6" descr="Home - University of Sioux Falls.jpg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03863" b="-203863"/>
          <a:stretch>
            <a:fillRect/>
          </a:stretch>
        </p:blipFill>
        <p:spPr>
          <a:xfrm>
            <a:off x="1298575" y="2120900"/>
            <a:ext cx="6761163" cy="1638300"/>
          </a:xfrm>
        </p:spPr>
      </p:pic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>
          <a:xfrm>
            <a:off x="1298448" y="3921919"/>
            <a:ext cx="6761820" cy="1945481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http://myob.com.au/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http://www.blackbookmag.com/guides/chicago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http://www.veer.com/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628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Vertical </a:t>
            </a:r>
            <a:r>
              <a:rPr lang="en-US" dirty="0" smtClean="0"/>
              <a:t>Navigation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http://store.apple.com/us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http://www.l-s.com/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Content Placeholder 4" descr="Official Apple Online Store - Buy Mac Computers and Notebooks, iPhone, iPad, iPod, and More - Apple Store (U.S.).jpg"/>
          <p:cNvPicPr>
            <a:picLocks noGrp="1" noChangeAspect="1"/>
          </p:cNvPicPr>
          <p:nvPr>
            <p:ph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305" r="-303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95682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Consistency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t="7775" b="777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Logical placement</a:t>
            </a:r>
          </a:p>
          <a:p>
            <a:r>
              <a:rPr lang="en-US" dirty="0" smtClean="0"/>
              <a:t>Links look like links</a:t>
            </a:r>
          </a:p>
          <a:p>
            <a:r>
              <a:rPr lang="en-US" dirty="0" smtClean="0"/>
              <a:t>Give '</a:t>
            </a:r>
            <a:r>
              <a:rPr lang="en-US" dirty="0" err="1" smtClean="0"/>
              <a:t>em</a:t>
            </a:r>
            <a:r>
              <a:rPr lang="en-US" dirty="0" smtClean="0"/>
              <a:t> space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308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Icon Usage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Don't say anything</a:t>
            </a:r>
          </a:p>
          <a:p>
            <a:r>
              <a:rPr lang="en-US" dirty="0"/>
              <a:t>High potential for confusion</a:t>
            </a:r>
          </a:p>
          <a:p>
            <a:r>
              <a:rPr lang="en-US" dirty="0"/>
              <a:t>Add icons to text, not other way </a:t>
            </a:r>
            <a:r>
              <a:rPr lang="en-US" dirty="0" smtClean="0"/>
              <a:t>around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l="17612" r="176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65398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Secondary Navigation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t="5576" b="5576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Changes as users navigate</a:t>
            </a:r>
          </a:p>
          <a:p>
            <a:r>
              <a:rPr lang="en-US" dirty="0"/>
              <a:t>Applies to "current section" of </a:t>
            </a:r>
            <a:r>
              <a:rPr lang="en-US" dirty="0" smtClean="0"/>
              <a:t>site</a:t>
            </a:r>
          </a:p>
          <a:p>
            <a:r>
              <a:rPr lang="en-US" dirty="0" smtClean="0"/>
              <a:t>Usually for child pages</a:t>
            </a:r>
          </a:p>
        </p:txBody>
      </p:sp>
    </p:spTree>
    <p:extLst>
      <p:ext uri="{BB962C8B-B14F-4D97-AF65-F5344CB8AC3E}">
        <p14:creationId xmlns:p14="http://schemas.microsoft.com/office/powerpoint/2010/main" val="3961687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220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the USF homepage: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http://dl.dropbox.com/u/41609448/art329/slides/classten/usiouxfallsedu.zip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97927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Eleven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Writing for the 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47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v"/>
            </a:pPr>
            <a:r>
              <a:rPr lang="en-US" dirty="0" smtClean="0"/>
              <a:t>What's new?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Attendance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Quiz</a:t>
            </a:r>
          </a:p>
          <a:p>
            <a:pPr>
              <a:buFont typeface="Wingdings" charset="2"/>
              <a:buChar char="v"/>
            </a:pPr>
            <a:r>
              <a:rPr lang="en-US" dirty="0" smtClean="0"/>
              <a:t>Autopsy</a:t>
            </a:r>
            <a:endParaRPr lang="en-US" dirty="0"/>
          </a:p>
          <a:p>
            <a:pPr>
              <a:buFont typeface="Wingdings" charset="2"/>
              <a:buChar char="v"/>
            </a:pPr>
            <a:r>
              <a:rPr lang="en-US" dirty="0" smtClean="0"/>
              <a:t>The Chapter</a:t>
            </a:r>
          </a:p>
          <a:p>
            <a:pPr>
              <a:buFont typeface="Wingdings" charset="2"/>
              <a:buChar char="v"/>
            </a:pPr>
            <a:r>
              <a:rPr lang="en-US" smtClean="0"/>
              <a:t>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961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Safety net is off</a:t>
            </a:r>
          </a:p>
        </p:txBody>
      </p:sp>
    </p:spTree>
    <p:extLst>
      <p:ext uri="{BB962C8B-B14F-4D97-AF65-F5344CB8AC3E}">
        <p14:creationId xmlns:p14="http://schemas.microsoft.com/office/powerpoint/2010/main" val="2724553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28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 Autopsy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hlinkClick r:id="rId3"/>
              </a:rPr>
              <a:t>http://www.timtebow.com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http://www.converse.com/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http://rawkes.com/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http://two24studios.com/</a:t>
            </a:r>
            <a:endParaRPr lang="en-US" dirty="0" smtClean="0"/>
          </a:p>
          <a:p>
            <a:r>
              <a:rPr lang="en-US" dirty="0" smtClean="0">
                <a:hlinkClick r:id="rId7"/>
              </a:rPr>
              <a:t>http://blogs.adobe.com/conversations/2011/11/flash-</a:t>
            </a:r>
            <a:r>
              <a:rPr lang="en-US" smtClean="0">
                <a:hlinkClick r:id="rId7"/>
              </a:rPr>
              <a:t>focus.html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880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48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Chapter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33167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Smart Navigation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Leads the way</a:t>
            </a:r>
          </a:p>
          <a:p>
            <a:r>
              <a:rPr lang="en-US" dirty="0" smtClean="0"/>
              <a:t>Starts with IA</a:t>
            </a:r>
          </a:p>
          <a:p>
            <a:r>
              <a:rPr lang="en-US" dirty="0" smtClean="0"/>
              <a:t>One of the most important parts of your website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t="12449" b="1244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5351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Navigation Names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t="7160" b="7160"/>
          <a:stretch>
            <a:fillRect/>
          </a:stretch>
        </p:blipFill>
        <p:spPr>
          <a:xfrm>
            <a:off x="4663440" y="2020067"/>
            <a:ext cx="3200400" cy="3603625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1095023" y="2119313"/>
            <a:ext cx="3200400" cy="3605212"/>
          </a:xfrm>
        </p:spPr>
        <p:txBody>
          <a:bodyPr/>
          <a:lstStyle/>
          <a:p>
            <a:r>
              <a:rPr lang="en-US" dirty="0" smtClean="0"/>
              <a:t>A "really big deal"</a:t>
            </a:r>
          </a:p>
          <a:p>
            <a:r>
              <a:rPr lang="en-US" dirty="0" smtClean="0"/>
              <a:t>Short – one, two words at most</a:t>
            </a:r>
          </a:p>
          <a:p>
            <a:r>
              <a:rPr lang="en-US" dirty="0" smtClean="0"/>
              <a:t>Descriptive – clear and straight to the 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3646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Pushpin">
  <a:themeElements>
    <a:clrScheme name="Custom 2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400080"/>
      </a:hlink>
      <a:folHlink>
        <a:srgbClr val="400080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Pushpin.thmx</Template>
  <TotalTime>7582</TotalTime>
  <Words>364</Words>
  <Application>Microsoft Macintosh PowerPoint</Application>
  <PresentationFormat>On-screen Show (4:3)</PresentationFormat>
  <Paragraphs>80</Paragraphs>
  <Slides>18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Pushpin</vt:lpstr>
      <vt:lpstr>Class Ten</vt:lpstr>
      <vt:lpstr>Overview</vt:lpstr>
      <vt:lpstr>What’s New?</vt:lpstr>
      <vt:lpstr>Quiz Time</vt:lpstr>
      <vt:lpstr>Website Autopsy</vt:lpstr>
      <vt:lpstr>Break</vt:lpstr>
      <vt:lpstr>The Chapter</vt:lpstr>
      <vt:lpstr>Smart Navigation</vt:lpstr>
      <vt:lpstr>Navigation Names</vt:lpstr>
      <vt:lpstr>Semantic HTML</vt:lpstr>
      <vt:lpstr>Horizontally-tabbed Navigation</vt:lpstr>
      <vt:lpstr>Vertical Navigation </vt:lpstr>
      <vt:lpstr>Consistency</vt:lpstr>
      <vt:lpstr>Icon Usage</vt:lpstr>
      <vt:lpstr>Secondary Navigation</vt:lpstr>
      <vt:lpstr>Break</vt:lpstr>
      <vt:lpstr>Lab</vt:lpstr>
      <vt:lpstr>Class Eleven</vt:lpstr>
    </vt:vector>
  </TitlesOfParts>
  <Company>University of Sioux Falls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 One</dc:title>
  <dc:creator>Holli Rausch</dc:creator>
  <cp:lastModifiedBy>Miles Rausch</cp:lastModifiedBy>
  <cp:revision>360</cp:revision>
  <dcterms:created xsi:type="dcterms:W3CDTF">2011-09-17T02:58:40Z</dcterms:created>
  <dcterms:modified xsi:type="dcterms:W3CDTF">2011-11-16T00:03:58Z</dcterms:modified>
</cp:coreProperties>
</file>

<file path=docProps/thumbnail.jpeg>
</file>